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6F0419-1F4F-19DA-2B53-6C5B4394F15C}" v="223" dt="2026-01-21T06:19:11.051"/>
    <p1510:client id="{366715AA-2D71-8E73-98BF-F51BDAE70DD8}" v="15" dt="2026-01-21T04:47:17.446"/>
    <p1510:client id="{43BC8CCA-5F70-AF6B-7910-EA683B4C8E74}" v="67" dt="2026-01-21T05:07:11.1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523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823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571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973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658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1/20/2026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317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1/20/2026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735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1/20/2026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1/20/2026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366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1/20/2026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913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1/20/2026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26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1/20/2026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633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13" r:id="rId6"/>
    <p:sldLayoutId id="2147483709" r:id="rId7"/>
    <p:sldLayoutId id="2147483710" r:id="rId8"/>
    <p:sldLayoutId id="2147483711" r:id="rId9"/>
    <p:sldLayoutId id="2147483712" r:id="rId10"/>
    <p:sldLayoutId id="214748371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D1BA7680-B1FB-4B6B-2155-45DD5D6C4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digital map">
            <a:extLst>
              <a:ext uri="{FF2B5EF4-FFF2-40B4-BE49-F238E27FC236}">
                <a16:creationId xmlns:a16="http://schemas.microsoft.com/office/drawing/2014/main" id="{AAA080A5-D5A8-29C5-0127-943F66A6E6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0164" r="9091" b="3227"/>
          <a:stretch>
            <a:fillRect/>
          </a:stretch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9CCD9CD-49AE-3D3E-923B-81ECD3FBF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332383"/>
            <a:ext cx="12192000" cy="4525617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5000">
                <a:srgbClr val="000000">
                  <a:alpha val="35000"/>
                </a:srgbClr>
              </a:gs>
              <a:gs pos="100000">
                <a:srgbClr val="000000">
                  <a:alpha val="4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4506" y="3991500"/>
            <a:ext cx="8837546" cy="1870483"/>
          </a:xfrm>
        </p:spPr>
        <p:txBody>
          <a:bodyPr>
            <a:normAutofit/>
          </a:bodyPr>
          <a:lstStyle/>
          <a:p>
            <a:pPr algn="l"/>
            <a:r>
              <a:rPr lang="en-US" sz="4200">
                <a:solidFill>
                  <a:srgbClr val="FFFFFF"/>
                </a:solidFill>
                <a:latin typeface="Aptos Display"/>
              </a:rPr>
              <a:t>TruthGuard</a:t>
            </a:r>
            <a:endParaRPr lang="en-US" sz="4200">
              <a:solidFill>
                <a:srgbClr val="FFFFFF"/>
              </a:solidFill>
            </a:endParaRPr>
          </a:p>
          <a:p>
            <a:pPr algn="l"/>
            <a:r>
              <a:rPr lang="en-US" sz="4200" b="1">
                <a:solidFill>
                  <a:srgbClr val="FFFFFF"/>
                </a:solidFill>
                <a:ea typeface="+mj-lt"/>
                <a:cs typeface="+mj-lt"/>
              </a:rPr>
              <a:t>AI-Powered Fake News Detection &amp; Verification Platform</a:t>
            </a:r>
            <a:endParaRPr lang="en-US" sz="42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4506" y="5917399"/>
            <a:ext cx="8837546" cy="644789"/>
          </a:xfrm>
        </p:spPr>
        <p:txBody>
          <a:bodyPr>
            <a:normAutofit/>
          </a:bodyPr>
          <a:lstStyle/>
          <a:p>
            <a:pPr algn="l"/>
            <a:endParaRPr lang="en-US" sz="2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45762-ACDB-193D-E837-5C145C710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05" y="173162"/>
            <a:ext cx="10741152" cy="1132258"/>
          </a:xfrm>
        </p:spPr>
        <p:txBody>
          <a:bodyPr/>
          <a:lstStyle/>
          <a:p>
            <a:br>
              <a:rPr lang="en-US" b="0" dirty="0">
                <a:ea typeface="+mj-lt"/>
                <a:cs typeface="+mj-lt"/>
              </a:rPr>
            </a:br>
            <a:r>
              <a:rPr lang="en-US" b="0" dirty="0">
                <a:ea typeface="+mj-lt"/>
                <a:cs typeface="+mj-lt"/>
              </a:rPr>
              <a:t>Project Statement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00A7AE7-6864-2BC4-B4B4-F3735E8BE2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1605" y="1306582"/>
            <a:ext cx="7114208" cy="487038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endParaRPr lang="en-US" sz="1600" b="1" dirty="0"/>
          </a:p>
          <a:p>
            <a:r>
              <a:rPr lang="en-US" sz="1600" dirty="0">
                <a:ea typeface="+mn-lt"/>
                <a:cs typeface="+mn-lt"/>
              </a:rPr>
              <a:t>Misinformation and fake news threaten society, democracy, and public trust</a:t>
            </a:r>
            <a:endParaRPr lang="en-US" sz="1600"/>
          </a:p>
          <a:p>
            <a:r>
              <a:rPr lang="en-US" sz="1600" dirty="0">
                <a:ea typeface="+mn-lt"/>
                <a:cs typeface="+mn-lt"/>
              </a:rPr>
              <a:t>Exponential growth of online content makes manual verification impractical</a:t>
            </a:r>
            <a:endParaRPr lang="en-US" sz="1600"/>
          </a:p>
          <a:p>
            <a:r>
              <a:rPr lang="en-US" sz="1600" dirty="0">
                <a:ea typeface="+mn-lt"/>
                <a:cs typeface="+mn-lt"/>
              </a:rPr>
              <a:t>Need for automated, intelligent system for news authenticity analysis</a:t>
            </a:r>
            <a:endParaRPr lang="en-US" sz="1600"/>
          </a:p>
          <a:p>
            <a:endParaRPr lang="en-US" sz="16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600" b="1" dirty="0">
                <a:ea typeface="+mn-lt"/>
                <a:cs typeface="+mn-lt"/>
              </a:rPr>
              <a:t>Objectives</a:t>
            </a:r>
            <a:endParaRPr lang="en-US" sz="1600"/>
          </a:p>
          <a:p>
            <a:r>
              <a:rPr lang="en-US" sz="1600" dirty="0">
                <a:ea typeface="+mn-lt"/>
                <a:cs typeface="+mn-lt"/>
              </a:rPr>
              <a:t>Develop AI-powered web app for real-time fake news detection</a:t>
            </a:r>
            <a:endParaRPr lang="en-US" sz="1600"/>
          </a:p>
          <a:p>
            <a:r>
              <a:rPr lang="en-US" sz="1600" dirty="0">
                <a:ea typeface="+mn-lt"/>
                <a:cs typeface="+mn-lt"/>
              </a:rPr>
              <a:t>Integrate NLP and Google Gemini AI</a:t>
            </a:r>
            <a:endParaRPr lang="en-US" sz="1600"/>
          </a:p>
          <a:p>
            <a:r>
              <a:rPr lang="en-US" sz="1600" dirty="0">
                <a:ea typeface="+mn-lt"/>
                <a:cs typeface="+mn-lt"/>
              </a:rPr>
              <a:t>Provide credibility scoring, fact-checking, and source verification</a:t>
            </a:r>
            <a:endParaRPr lang="en-US" sz="1600"/>
          </a:p>
          <a:p>
            <a:r>
              <a:rPr lang="en-US" sz="1600" dirty="0">
                <a:ea typeface="+mn-lt"/>
                <a:cs typeface="+mn-lt"/>
              </a:rPr>
              <a:t>Create intuitive UI with user management and history</a:t>
            </a:r>
            <a:endParaRPr lang="en-US" sz="1600"/>
          </a:p>
          <a:p>
            <a:r>
              <a:rPr lang="en-US" sz="1600" dirty="0">
                <a:ea typeface="+mn-lt"/>
                <a:cs typeface="+mn-lt"/>
              </a:rPr>
              <a:t>Implement chatbot for guidance and support</a:t>
            </a:r>
            <a:endParaRPr lang="en-US" sz="1600" dirty="0"/>
          </a:p>
          <a:p>
            <a:endParaRPr lang="en-US" b="1" dirty="0"/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85EE4-4C04-C0EE-2456-BFDE9E7F93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18895" y="1825625"/>
            <a:ext cx="3734905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600" b="1" dirty="0"/>
              <a:t>Scope</a:t>
            </a:r>
            <a:endParaRPr lang="en-US" sz="1600" dirty="0"/>
          </a:p>
          <a:p>
            <a:r>
              <a:rPr lang="en-US" sz="1600" dirty="0"/>
              <a:t>User authentication and profiles</a:t>
            </a:r>
          </a:p>
          <a:p>
            <a:r>
              <a:rPr lang="en-US" sz="1600" dirty="0"/>
              <a:t>Text/URL-based content analysis</a:t>
            </a:r>
          </a:p>
          <a:p>
            <a:r>
              <a:rPr lang="en-US" sz="1600" dirty="0"/>
              <a:t>AI credibility assessment</a:t>
            </a:r>
          </a:p>
          <a:p>
            <a:r>
              <a:rPr lang="en-US" sz="1600" dirty="0"/>
              <a:t>Dashboards for users and admins</a:t>
            </a:r>
          </a:p>
          <a:p>
            <a:r>
              <a:rPr lang="en-US" sz="1600" dirty="0"/>
              <a:t>Integrated chatbot functionality</a:t>
            </a:r>
          </a:p>
        </p:txBody>
      </p:sp>
    </p:spTree>
    <p:extLst>
      <p:ext uri="{BB962C8B-B14F-4D97-AF65-F5344CB8AC3E}">
        <p14:creationId xmlns:p14="http://schemas.microsoft.com/office/powerpoint/2010/main" val="2339292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4BA279-A423-7DA7-FC1E-020D635D7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4"/>
            <a:ext cx="6035040" cy="1529932"/>
          </a:xfrm>
        </p:spPr>
        <p:txBody>
          <a:bodyPr anchor="b">
            <a:normAutofit/>
          </a:bodyPr>
          <a:lstStyle/>
          <a:p>
            <a:r>
              <a:rPr lang="en-US" b="0" dirty="0"/>
              <a:t>Outcome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04325-9643-069C-A6BB-9E94D63DC6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12848"/>
            <a:ext cx="6035041" cy="40965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1800" b="1" dirty="0">
              <a:ea typeface="+mn-lt"/>
              <a:cs typeface="+mn-lt"/>
            </a:endParaRPr>
          </a:p>
          <a:p>
            <a:r>
              <a:rPr lang="en-US" sz="1800" dirty="0">
                <a:ea typeface="+mn-lt"/>
                <a:cs typeface="+mn-lt"/>
              </a:rPr>
              <a:t>Functional Flask-based web platform for fake news detection</a:t>
            </a:r>
          </a:p>
          <a:p>
            <a:r>
              <a:rPr lang="en-US" sz="1800" dirty="0">
                <a:ea typeface="+mn-lt"/>
                <a:cs typeface="+mn-lt"/>
              </a:rPr>
              <a:t>Integration with Google Gemini AI for advanced analysis</a:t>
            </a:r>
          </a:p>
          <a:p>
            <a:r>
              <a:rPr lang="en-US" sz="1800" dirty="0">
                <a:ea typeface="+mn-lt"/>
                <a:cs typeface="+mn-lt"/>
              </a:rPr>
              <a:t>Secure user management with role-based access</a:t>
            </a:r>
          </a:p>
          <a:p>
            <a:r>
              <a:rPr lang="en-US" sz="1800" dirty="0">
                <a:ea typeface="+mn-lt"/>
                <a:cs typeface="+mn-lt"/>
              </a:rPr>
              <a:t>Comprehensive analytics dashboard</a:t>
            </a:r>
          </a:p>
          <a:p>
            <a:r>
              <a:rPr lang="en-US" sz="1800" dirty="0">
                <a:ea typeface="+mn-lt"/>
                <a:cs typeface="+mn-lt"/>
              </a:rPr>
              <a:t>Scalable, modular architecture</a:t>
            </a:r>
          </a:p>
          <a:p>
            <a:r>
              <a:rPr lang="en-US" sz="1800" dirty="0">
                <a:ea typeface="+mn-lt"/>
                <a:cs typeface="+mn-lt"/>
              </a:rPr>
              <a:t>Documentation for educational value</a:t>
            </a:r>
          </a:p>
          <a:p>
            <a:endParaRPr lang="en-US" sz="1800"/>
          </a:p>
          <a:p>
            <a:endParaRPr lang="en-US" sz="1800"/>
          </a:p>
          <a:p>
            <a:endParaRPr lang="en-US" sz="1800"/>
          </a:p>
        </p:txBody>
      </p:sp>
      <p:pic>
        <p:nvPicPr>
          <p:cNvPr id="5" name="Picture 4" descr="An abstract design with lines and financial symbols">
            <a:extLst>
              <a:ext uri="{FF2B5EF4-FFF2-40B4-BE49-F238E27FC236}">
                <a16:creationId xmlns:a16="http://schemas.microsoft.com/office/drawing/2014/main" id="{B80E1118-7B5C-0B2C-3BEB-89D8DA149F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014" r="27923" b="3"/>
          <a:stretch>
            <a:fillRect/>
          </a:stretch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916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67F994-55BF-08CB-3C39-A350FC912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4"/>
            <a:ext cx="6035040" cy="1529932"/>
          </a:xfrm>
        </p:spPr>
        <p:txBody>
          <a:bodyPr anchor="b">
            <a:normAutofit/>
          </a:bodyPr>
          <a:lstStyle/>
          <a:p>
            <a:br>
              <a:rPr lang="en-US" sz="3300" b="0">
                <a:ea typeface="+mj-lt"/>
                <a:cs typeface="+mj-lt"/>
              </a:rPr>
            </a:br>
            <a:r>
              <a:rPr lang="en-US" sz="3300" b="0">
                <a:ea typeface="+mj-lt"/>
                <a:cs typeface="+mj-lt"/>
              </a:rPr>
              <a:t>Modules to be Implemented</a:t>
            </a:r>
            <a:endParaRPr lang="en-US" sz="3300"/>
          </a:p>
          <a:p>
            <a:endParaRPr lang="en-US" sz="33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F3DB6-BDB6-C8DF-8D64-233DC88A55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925718"/>
            <a:ext cx="6035041" cy="4383642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10000"/>
              </a:lnSpc>
            </a:pPr>
            <a:r>
              <a:rPr lang="en-US" sz="1800" dirty="0">
                <a:ea typeface="+mn-lt"/>
                <a:cs typeface="+mn-lt"/>
              </a:rPr>
              <a:t>User Management: Registration, login, profiles, role-based access</a:t>
            </a:r>
            <a:endParaRPr lang="en-US" sz="1800"/>
          </a:p>
          <a:p>
            <a:pPr>
              <a:lnSpc>
                <a:spcPct val="110000"/>
              </a:lnSpc>
            </a:pPr>
            <a:r>
              <a:rPr lang="en-US" sz="1800" dirty="0">
                <a:ea typeface="+mn-lt"/>
                <a:cs typeface="+mn-lt"/>
              </a:rPr>
              <a:t>Content Analysis: Text/URL input, AI processing, NLP (sentiment, sensationalism), credibility scoring (0-10 scale)</a:t>
            </a:r>
            <a:endParaRPr lang="en-US" sz="1800"/>
          </a:p>
          <a:p>
            <a:pPr>
              <a:lnSpc>
                <a:spcPct val="110000"/>
              </a:lnSpc>
            </a:pPr>
            <a:r>
              <a:rPr lang="en-US" sz="1800" dirty="0">
                <a:ea typeface="+mn-lt"/>
                <a:cs typeface="+mn-lt"/>
              </a:rPr>
              <a:t>Database: Store user data, analysis history, chat logs</a:t>
            </a:r>
            <a:endParaRPr lang="en-US" sz="1800"/>
          </a:p>
          <a:p>
            <a:pPr>
              <a:lnSpc>
                <a:spcPct val="110000"/>
              </a:lnSpc>
            </a:pPr>
            <a:r>
              <a:rPr lang="en-US" sz="1800" dirty="0">
                <a:ea typeface="+mn-lt"/>
                <a:cs typeface="+mn-lt"/>
              </a:rPr>
              <a:t>Dashboard &amp; Analytics: User overview, admin stats, Chart.js visualizations, report exports</a:t>
            </a:r>
            <a:endParaRPr lang="en-US" sz="1800"/>
          </a:p>
          <a:p>
            <a:pPr>
              <a:lnSpc>
                <a:spcPct val="110000"/>
              </a:lnSpc>
            </a:pPr>
            <a:r>
              <a:rPr lang="en-US" sz="1800" dirty="0">
                <a:ea typeface="+mn-lt"/>
                <a:cs typeface="+mn-lt"/>
              </a:rPr>
              <a:t>Chatbot: </a:t>
            </a:r>
            <a:r>
              <a:rPr lang="en-US" sz="1800" err="1">
                <a:ea typeface="+mn-lt"/>
                <a:cs typeface="+mn-lt"/>
              </a:rPr>
              <a:t>TruthBot</a:t>
            </a:r>
            <a:r>
              <a:rPr lang="en-US" sz="1800" dirty="0">
                <a:ea typeface="+mn-lt"/>
                <a:cs typeface="+mn-lt"/>
              </a:rPr>
              <a:t> with Gemini AI, fallback rules, session context</a:t>
            </a:r>
            <a:endParaRPr lang="en-US" sz="1800"/>
          </a:p>
          <a:p>
            <a:pPr>
              <a:lnSpc>
                <a:spcPct val="110000"/>
              </a:lnSpc>
            </a:pPr>
            <a:r>
              <a:rPr lang="en-US" sz="1800" dirty="0">
                <a:ea typeface="+mn-lt"/>
                <a:cs typeface="+mn-lt"/>
              </a:rPr>
              <a:t>Admin: User administration, system monitoring, content moderation</a:t>
            </a:r>
            <a:endParaRPr lang="en-US" sz="1800" dirty="0"/>
          </a:p>
          <a:p>
            <a:pPr>
              <a:lnSpc>
                <a:spcPct val="110000"/>
              </a:lnSpc>
            </a:pPr>
            <a:endParaRPr lang="en-US" sz="1500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E3F35553-B68A-2A3C-939B-71F2B651F6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959" r="44940" b="-3"/>
          <a:stretch>
            <a:fillRect/>
          </a:stretch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486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7B4472A-332B-71E5-8009-33841E7C3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4C26F8-CB33-FC3C-FF8E-56439C205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74" y="1635260"/>
            <a:ext cx="3348297" cy="22417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Architecture Diagram</a:t>
            </a:r>
          </a:p>
          <a:p>
            <a:endParaRPr lang="en-US" sz="4000"/>
          </a:p>
        </p:txBody>
      </p:sp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0C994C3-7FF3-3C45-1FFB-7491E57975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46423" y="394504"/>
            <a:ext cx="5986159" cy="606193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65033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A9CCB-A493-B5D0-EE54-4916E2D2E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ea typeface="+mj-lt"/>
                <a:cs typeface="+mj-lt"/>
              </a:rPr>
              <a:t>Database Schema</a:t>
            </a:r>
            <a:endParaRPr lang="en-US" dirty="0"/>
          </a:p>
          <a:p>
            <a:endParaRPr lang="en-US" dirty="0"/>
          </a:p>
        </p:txBody>
      </p:sp>
      <p:pic>
        <p:nvPicPr>
          <p:cNvPr id="4" name="Content Placeholder 3" descr="A diagram of a user&#10;&#10;AI-generated content may be incorrect.">
            <a:extLst>
              <a:ext uri="{FF2B5EF4-FFF2-40B4-BE49-F238E27FC236}">
                <a16:creationId xmlns:a16="http://schemas.microsoft.com/office/drawing/2014/main" id="{524A100B-38C0-1E62-183B-841F2F3D78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3584" y="1108141"/>
            <a:ext cx="10317269" cy="521226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45037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E8D3B17-7638-DFD3-18E4-8A6D6117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16DA91-F66C-7AF3-F575-92B15CBFE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8534" y="95505"/>
            <a:ext cx="5916169" cy="1184700"/>
          </a:xfrm>
        </p:spPr>
        <p:txBody>
          <a:bodyPr anchor="b">
            <a:normAutofit fontScale="90000"/>
          </a:bodyPr>
          <a:lstStyle/>
          <a:p>
            <a:br>
              <a:rPr lang="en-US" b="0" dirty="0">
                <a:ea typeface="+mj-lt"/>
                <a:cs typeface="+mj-lt"/>
              </a:rPr>
            </a:br>
            <a:br>
              <a:rPr lang="en-US" b="0" dirty="0">
                <a:ea typeface="+mj-lt"/>
                <a:cs typeface="+mj-lt"/>
              </a:rPr>
            </a:br>
            <a:r>
              <a:rPr lang="en-US" b="0" dirty="0">
                <a:ea typeface="+mj-lt"/>
                <a:cs typeface="+mj-lt"/>
              </a:rPr>
              <a:t>Conclusion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 descr="Blue blocks and networks technology background">
            <a:extLst>
              <a:ext uri="{FF2B5EF4-FFF2-40B4-BE49-F238E27FC236}">
                <a16:creationId xmlns:a16="http://schemas.microsoft.com/office/drawing/2014/main" id="{C031D7DA-9DE7-7E90-72DE-507EFC30C11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766" r="45958" b="-438"/>
          <a:stretch>
            <a:fillRect/>
          </a:stretch>
        </p:blipFill>
        <p:spPr>
          <a:xfrm>
            <a:off x="20" y="10"/>
            <a:ext cx="491030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46474-E911-D662-9198-2257B779A6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8533" y="1109936"/>
            <a:ext cx="5916169" cy="51994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600" b="1" dirty="0">
                <a:ea typeface="+mn-lt"/>
                <a:cs typeface="+mn-lt"/>
              </a:rPr>
              <a:t>Project Achievements</a:t>
            </a:r>
            <a:endParaRPr lang="en-US" sz="1600"/>
          </a:p>
          <a:p>
            <a:pPr>
              <a:lnSpc>
                <a:spcPct val="110000"/>
              </a:lnSpc>
            </a:pPr>
            <a:r>
              <a:rPr lang="en-US" sz="1600" dirty="0">
                <a:ea typeface="+mn-lt"/>
                <a:cs typeface="+mn-lt"/>
              </a:rPr>
              <a:t>Integrated Google Gemini AI with Flask for misinformation detection</a:t>
            </a:r>
            <a:endParaRPr lang="en-US" sz="1600"/>
          </a:p>
          <a:p>
            <a:pPr>
              <a:lnSpc>
                <a:spcPct val="110000"/>
              </a:lnSpc>
            </a:pPr>
            <a:r>
              <a:rPr lang="en-US" sz="1600" dirty="0">
                <a:ea typeface="+mn-lt"/>
                <a:cs typeface="+mn-lt"/>
              </a:rPr>
              <a:t>User-centric design with intuitive UI and management features</a:t>
            </a:r>
            <a:endParaRPr lang="en-US" sz="1600"/>
          </a:p>
          <a:p>
            <a:pPr>
              <a:lnSpc>
                <a:spcPct val="110000"/>
              </a:lnSpc>
            </a:pPr>
            <a:r>
              <a:rPr lang="en-US" sz="1600" dirty="0">
                <a:ea typeface="+mn-lt"/>
                <a:cs typeface="+mn-lt"/>
              </a:rPr>
              <a:t>Scalable architecture for future growth</a:t>
            </a:r>
            <a:endParaRPr lang="en-US" sz="1600"/>
          </a:p>
          <a:p>
            <a:pPr>
              <a:lnSpc>
                <a:spcPct val="110000"/>
              </a:lnSpc>
            </a:pPr>
            <a:r>
              <a:rPr lang="en-US" sz="1600" dirty="0">
                <a:ea typeface="+mn-lt"/>
                <a:cs typeface="+mn-lt"/>
              </a:rPr>
              <a:t>Practical solution for real-world fake news challenges</a:t>
            </a:r>
            <a:endParaRPr lang="en-US" sz="1600"/>
          </a:p>
          <a:p>
            <a:pPr>
              <a:lnSpc>
                <a:spcPct val="110000"/>
              </a:lnSpc>
            </a:pPr>
            <a:endParaRPr lang="en-US" sz="1600" dirty="0">
              <a:ea typeface="+mn-lt"/>
              <a:cs typeface="+mn-lt"/>
            </a:endParaRPr>
          </a:p>
          <a:p>
            <a:pPr>
              <a:lnSpc>
                <a:spcPct val="110000"/>
              </a:lnSpc>
            </a:pPr>
            <a:r>
              <a:rPr lang="en-US" sz="1600" b="1" dirty="0">
                <a:ea typeface="+mn-lt"/>
                <a:cs typeface="+mn-lt"/>
              </a:rPr>
              <a:t>Future Enhancements</a:t>
            </a:r>
            <a:endParaRPr lang="en-US" sz="1600"/>
          </a:p>
          <a:p>
            <a:pPr>
              <a:lnSpc>
                <a:spcPct val="110000"/>
              </a:lnSpc>
            </a:pPr>
            <a:r>
              <a:rPr lang="en-US" sz="1600" dirty="0">
                <a:ea typeface="+mn-lt"/>
                <a:cs typeface="+mn-lt"/>
              </a:rPr>
              <a:t>Multi-language support</a:t>
            </a:r>
            <a:endParaRPr lang="en-US" sz="1600"/>
          </a:p>
          <a:p>
            <a:pPr>
              <a:lnSpc>
                <a:spcPct val="110000"/>
              </a:lnSpc>
            </a:pPr>
            <a:r>
              <a:rPr lang="en-US" sz="1600" dirty="0">
                <a:ea typeface="+mn-lt"/>
                <a:cs typeface="+mn-lt"/>
              </a:rPr>
              <a:t>Custom ML models for domain-specific detection</a:t>
            </a:r>
            <a:endParaRPr lang="en-US" sz="1600"/>
          </a:p>
          <a:p>
            <a:pPr>
              <a:lnSpc>
                <a:spcPct val="110000"/>
              </a:lnSpc>
            </a:pPr>
            <a:r>
              <a:rPr lang="en-US" sz="1600" dirty="0">
                <a:ea typeface="+mn-lt"/>
                <a:cs typeface="+mn-lt"/>
              </a:rPr>
              <a:t>Social media integration</a:t>
            </a:r>
            <a:endParaRPr lang="en-US" sz="1600"/>
          </a:p>
          <a:p>
            <a:pPr>
              <a:lnSpc>
                <a:spcPct val="110000"/>
              </a:lnSpc>
            </a:pPr>
            <a:r>
              <a:rPr lang="en-US" sz="1600" dirty="0">
                <a:ea typeface="+mn-lt"/>
                <a:cs typeface="+mn-lt"/>
              </a:rPr>
              <a:t>RESTful API for third-party use</a:t>
            </a:r>
            <a:endParaRPr lang="en-US" sz="1600"/>
          </a:p>
          <a:p>
            <a:pPr>
              <a:lnSpc>
                <a:spcPct val="110000"/>
              </a:lnSpc>
            </a:pPr>
            <a:r>
              <a:rPr lang="en-US" sz="1600" dirty="0">
                <a:ea typeface="+mn-lt"/>
                <a:cs typeface="+mn-lt"/>
              </a:rPr>
              <a:t>Mobile app development</a:t>
            </a:r>
            <a:endParaRPr lang="en-US" sz="1600" dirty="0"/>
          </a:p>
          <a:p>
            <a:pPr>
              <a:lnSpc>
                <a:spcPct val="110000"/>
              </a:lnSpc>
            </a:pPr>
            <a:endParaRPr lang="en-US" sz="1300"/>
          </a:p>
        </p:txBody>
      </p:sp>
    </p:spTree>
    <p:extLst>
      <p:ext uri="{BB962C8B-B14F-4D97-AF65-F5344CB8AC3E}">
        <p14:creationId xmlns:p14="http://schemas.microsoft.com/office/powerpoint/2010/main" val="4239444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436990-0113-34C6-6114-2DBC8652DC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591A97E-7F19-5732-B74A-056ECC0283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C1A3BC-0137-F5D2-5522-380346AEB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8534" y="95505"/>
            <a:ext cx="5916169" cy="1184700"/>
          </a:xfrm>
        </p:spPr>
        <p:txBody>
          <a:bodyPr anchor="b">
            <a:normAutofit fontScale="90000"/>
          </a:bodyPr>
          <a:lstStyle/>
          <a:p>
            <a:br>
              <a:rPr lang="en-US" b="0" dirty="0">
                <a:ea typeface="+mj-lt"/>
                <a:cs typeface="+mj-lt"/>
              </a:rPr>
            </a:br>
            <a:br>
              <a:rPr lang="en-US" b="0" dirty="0">
                <a:ea typeface="+mj-lt"/>
                <a:cs typeface="+mj-lt"/>
              </a:rPr>
            </a:br>
            <a:br>
              <a:rPr lang="en-US" b="0" dirty="0">
                <a:ea typeface="+mj-lt"/>
                <a:cs typeface="+mj-lt"/>
              </a:rPr>
            </a:br>
            <a:br>
              <a:rPr lang="en-US" b="0" dirty="0">
                <a:ea typeface="+mj-lt"/>
                <a:cs typeface="+mj-lt"/>
              </a:rPr>
            </a:br>
            <a:r>
              <a:rPr lang="en-US" b="0" dirty="0">
                <a:ea typeface="+mj-lt"/>
                <a:cs typeface="+mj-lt"/>
              </a:rPr>
              <a:t>Conclusion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 descr="Blue blocks and networks technology background">
            <a:extLst>
              <a:ext uri="{FF2B5EF4-FFF2-40B4-BE49-F238E27FC236}">
                <a16:creationId xmlns:a16="http://schemas.microsoft.com/office/drawing/2014/main" id="{4C440988-F33E-EB40-607A-CD3B8CCDE0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766" r="45958" b="-438"/>
          <a:stretch>
            <a:fillRect/>
          </a:stretch>
        </p:blipFill>
        <p:spPr>
          <a:xfrm>
            <a:off x="20" y="10"/>
            <a:ext cx="491030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C9983-2480-BC77-2524-6C2904802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8533" y="1109936"/>
            <a:ext cx="5916169" cy="51994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600" b="1" dirty="0"/>
              <a:t>Learning Outcomes</a:t>
            </a:r>
            <a:endParaRPr lang="en-US" sz="1600" dirty="0"/>
          </a:p>
          <a:p>
            <a:pPr>
              <a:buFont typeface="Arial"/>
              <a:buChar char="•"/>
            </a:pPr>
            <a:r>
              <a:rPr lang="en-US" sz="1600" dirty="0"/>
              <a:t>AI integration experience (Gemini AI)</a:t>
            </a:r>
          </a:p>
          <a:p>
            <a:pPr>
              <a:buFont typeface="Arial"/>
              <a:buChar char="•"/>
            </a:pPr>
            <a:r>
              <a:rPr lang="en-US" sz="1600" dirty="0"/>
              <a:t>Full-stack web development</a:t>
            </a:r>
          </a:p>
          <a:p>
            <a:pPr>
              <a:buFont typeface="Arial"/>
              <a:buChar char="•"/>
            </a:pPr>
            <a:r>
              <a:rPr lang="en-US" sz="1600" dirty="0"/>
              <a:t>Database design and optimization</a:t>
            </a:r>
          </a:p>
          <a:p>
            <a:pPr>
              <a:buFont typeface="Arial"/>
              <a:buChar char="•"/>
            </a:pPr>
            <a:r>
              <a:rPr lang="en-US" sz="1600" dirty="0"/>
              <a:t>Web security best practices</a:t>
            </a:r>
          </a:p>
          <a:p>
            <a:pPr>
              <a:buFont typeface="Arial"/>
              <a:buChar char="•"/>
            </a:pPr>
            <a:r>
              <a:rPr lang="en-US" sz="1600" dirty="0"/>
              <a:t>Project management</a:t>
            </a:r>
          </a:p>
          <a:p>
            <a:pPr>
              <a:buFont typeface="Arial"/>
              <a:buChar char="•"/>
            </a:pPr>
            <a:endParaRPr lang="en-US" sz="1600" dirty="0"/>
          </a:p>
          <a:p>
            <a:pPr marL="0" indent="0">
              <a:buNone/>
            </a:pPr>
            <a:r>
              <a:rPr lang="en-US" sz="1600" b="1" dirty="0"/>
              <a:t>Impact</a:t>
            </a:r>
            <a:endParaRPr lang="en-US" sz="1600" dirty="0"/>
          </a:p>
          <a:p>
            <a:pPr>
              <a:buFont typeface="Arial"/>
              <a:buChar char="•"/>
            </a:pPr>
            <a:r>
              <a:rPr lang="en-US" sz="1600" dirty="0"/>
              <a:t>Contributes to combating misinformation</a:t>
            </a:r>
          </a:p>
          <a:p>
            <a:pPr>
              <a:buFont typeface="Arial"/>
              <a:buChar char="•"/>
            </a:pPr>
            <a:r>
              <a:rPr lang="en-US" sz="1600" dirty="0"/>
              <a:t>Promotes digital literacy and fact-checking</a:t>
            </a:r>
          </a:p>
          <a:p>
            <a:pPr>
              <a:buFont typeface="Arial"/>
              <a:buChar char="•"/>
            </a:pPr>
            <a:r>
              <a:rPr lang="en-US" sz="1600" dirty="0"/>
              <a:t>Foundation for research in automated verification</a:t>
            </a:r>
          </a:p>
          <a:p>
            <a:pPr>
              <a:lnSpc>
                <a:spcPct val="11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827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17D0174-43E2-0604-B230-5E21E1851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010F8FF-0508-5691-3092-D3CD6A69C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4785" y="115128"/>
            <a:ext cx="3718303" cy="1716379"/>
          </a:xfrm>
          <a:prstGeom prst="rect">
            <a:avLst/>
          </a:prstGeom>
        </p:spPr>
      </p:pic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4D5E83D-8724-3F83-578B-65C81769A2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0" y="1965642"/>
            <a:ext cx="3519021" cy="1569157"/>
          </a:xfrm>
          <a:prstGeom prst="rect">
            <a:avLst/>
          </a:prstGeom>
        </p:spPr>
      </p:pic>
      <p:pic>
        <p:nvPicPr>
          <p:cNvPr id="5" name="Picture 4" descr="Screens screenshot of a login screen&#10;&#10;AI-generated content may be incorrect.">
            <a:extLst>
              <a:ext uri="{FF2B5EF4-FFF2-40B4-BE49-F238E27FC236}">
                <a16:creationId xmlns:a16="http://schemas.microsoft.com/office/drawing/2014/main" id="{7393F692-92AC-8381-1668-162967D076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2516" y="116408"/>
            <a:ext cx="4143771" cy="1849568"/>
          </a:xfrm>
          <a:prstGeom prst="rect">
            <a:avLst/>
          </a:prstGeom>
        </p:spPr>
      </p:pic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BFE51D8-CD36-E364-0CD7-C8A54E3FDA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176" y="-1273"/>
            <a:ext cx="4340595" cy="1959430"/>
          </a:xfrm>
          <a:prstGeom prst="rect">
            <a:avLst/>
          </a:prstGeom>
        </p:spPr>
      </p:pic>
      <p:pic>
        <p:nvPicPr>
          <p:cNvPr id="12" name="Content Placeholder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6481D70-3324-58C2-B59E-C725209775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3525573" y="1963811"/>
            <a:ext cx="3566285" cy="1572765"/>
          </a:xfrm>
          <a:prstGeom prst="rect">
            <a:avLst/>
          </a:prstGeom>
        </p:spPr>
      </p:pic>
      <p:pic>
        <p:nvPicPr>
          <p:cNvPr id="15" name="Picture 1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328BC54-4A5E-060B-76F5-E5C6B2C57E1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89683" y="1829640"/>
            <a:ext cx="5105961" cy="2279837"/>
          </a:xfrm>
          <a:prstGeom prst="rect">
            <a:avLst/>
          </a:prstGeom>
        </p:spPr>
      </p:pic>
      <p:pic>
        <p:nvPicPr>
          <p:cNvPr id="17" name="Picture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54A0EDF-142C-AFA7-5C66-6944559E241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89913" y="4247842"/>
            <a:ext cx="5502089" cy="2609348"/>
          </a:xfrm>
          <a:prstGeom prst="rect">
            <a:avLst/>
          </a:prstGeom>
        </p:spPr>
      </p:pic>
      <p:pic>
        <p:nvPicPr>
          <p:cNvPr id="18" name="Picture 1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18A8A66-5110-BDB2-575A-3B97C1F2B40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" y="3545399"/>
            <a:ext cx="5266765" cy="2445411"/>
          </a:xfrm>
          <a:prstGeom prst="rect">
            <a:avLst/>
          </a:prstGeom>
        </p:spPr>
      </p:pic>
      <p:pic>
        <p:nvPicPr>
          <p:cNvPr id="19" name="Picture 1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20AED88-E573-79AB-5787-FCE66EA6215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78941" y="3562935"/>
            <a:ext cx="3675530" cy="199572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545C50-C4CB-FC0A-3AFE-9D4CB5740A5E}"/>
              </a:ext>
            </a:extLst>
          </p:cNvPr>
          <p:cNvSpPr txBox="1"/>
          <p:nvPr/>
        </p:nvSpPr>
        <p:spPr>
          <a:xfrm>
            <a:off x="220819" y="5962127"/>
            <a:ext cx="558949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 err="1"/>
              <a:t>ScreenShots</a:t>
            </a:r>
          </a:p>
        </p:txBody>
      </p:sp>
    </p:spTree>
    <p:extLst>
      <p:ext uri="{BB962C8B-B14F-4D97-AF65-F5344CB8AC3E}">
        <p14:creationId xmlns:p14="http://schemas.microsoft.com/office/powerpoint/2010/main" val="10677470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VanillaVTI</vt:lpstr>
      <vt:lpstr>TruthGuard AI-Powered Fake News Detection &amp; Verification Platform</vt:lpstr>
      <vt:lpstr> Project Statement</vt:lpstr>
      <vt:lpstr>Outcome </vt:lpstr>
      <vt:lpstr> Modules to be Implemented </vt:lpstr>
      <vt:lpstr>Architecture Diagram </vt:lpstr>
      <vt:lpstr>Database Schema </vt:lpstr>
      <vt:lpstr>  Conclusion </vt:lpstr>
      <vt:lpstr>    Conclusion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166</cp:revision>
  <dcterms:created xsi:type="dcterms:W3CDTF">2026-01-21T04:36:12Z</dcterms:created>
  <dcterms:modified xsi:type="dcterms:W3CDTF">2026-01-21T06:19:33Z</dcterms:modified>
</cp:coreProperties>
</file>

<file path=docProps/thumbnail.jpeg>
</file>